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19" r:id="rId2"/>
    <p:sldId id="336" r:id="rId3"/>
    <p:sldId id="338" r:id="rId4"/>
    <p:sldId id="337" r:id="rId5"/>
    <p:sldId id="339" r:id="rId6"/>
    <p:sldId id="351" r:id="rId7"/>
    <p:sldId id="340" r:id="rId8"/>
    <p:sldId id="350" r:id="rId9"/>
    <p:sldId id="342" r:id="rId10"/>
    <p:sldId id="343" r:id="rId11"/>
    <p:sldId id="349" r:id="rId12"/>
    <p:sldId id="346" r:id="rId13"/>
    <p:sldId id="348" r:id="rId14"/>
    <p:sldId id="344" r:id="rId15"/>
    <p:sldId id="345" r:id="rId16"/>
    <p:sldId id="34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54AC"/>
    <a:srgbClr val="000000"/>
    <a:srgbClr val="2B8CCF"/>
    <a:srgbClr val="003B73"/>
    <a:srgbClr val="990099"/>
    <a:srgbClr val="FFFF00"/>
    <a:srgbClr val="0099CC"/>
    <a:srgbClr val="6666FF"/>
    <a:srgbClr val="FF0000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9" autoAdjust="0"/>
    <p:restoredTop sz="93963" autoAdjust="0"/>
  </p:normalViewPr>
  <p:slideViewPr>
    <p:cSldViewPr snapToGrid="0">
      <p:cViewPr varScale="1">
        <p:scale>
          <a:sx n="96" d="100"/>
          <a:sy n="96" d="100"/>
        </p:scale>
        <p:origin x="20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31D86-A20D-496E-9DCE-D060771C29B1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E707D-4617-461A-A4CE-57913030C9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103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FDB-8102-453E-98CA-4D6E7E6E256C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806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FDB-8102-453E-98CA-4D6E7E6E256C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92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FDB-8102-453E-98CA-4D6E7E6E256C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08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FDB-8102-453E-98CA-4D6E7E6E256C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80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FDB-8102-453E-98CA-4D6E7E6E256C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353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FDB-8102-453E-98CA-4D6E7E6E256C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252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FDB-8102-453E-98CA-4D6E7E6E256C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07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FDB-8102-453E-98CA-4D6E7E6E256C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717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FDB-8102-453E-98CA-4D6E7E6E256C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57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FDB-8102-453E-98CA-4D6E7E6E256C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937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FDB-8102-453E-98CA-4D6E7E6E256C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14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7BFDB-8102-453E-98CA-4D6E7E6E256C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C75CB-C962-4EA6-B426-4A33311BE6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98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.jp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研究院\研究院其他相关文件\按单位划分\语音及语音信息处理国家工程实验室\国家工程实验室材料\2012\workshop和技术委员会\PPT模板\v2\国家工程实验室PPT102 拷贝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2"/>
            <a:ext cx="12192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183711" y="1745573"/>
            <a:ext cx="78245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基于两阶段注意力机制和</a:t>
            </a:r>
            <a:endParaRPr lang="en-US" altLang="zh-CN" sz="4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4400" b="1" dirty="0">
                <a:latin typeface="宋体" panose="02010600030101010101" pitchFamily="2" charset="-122"/>
                <a:ea typeface="宋体" panose="02010600030101010101" pitchFamily="2" charset="-122"/>
              </a:rPr>
              <a:t>卷积神经网络的声学场景分类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218874" y="4271900"/>
            <a:ext cx="34756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报告人：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王雅健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指导老师：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杜俊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副教授</a:t>
            </a:r>
          </a:p>
        </p:txBody>
      </p:sp>
    </p:spTree>
    <p:extLst>
      <p:ext uri="{BB962C8B-B14F-4D97-AF65-F5344CB8AC3E}">
        <p14:creationId xmlns:p14="http://schemas.microsoft.com/office/powerpoint/2010/main" val="648220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28136" y="83335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>
              <a:defRPr/>
            </a:pPr>
            <a:r>
              <a:rPr lang="zh-CN" altLang="en-US" sz="2800" b="1" spc="30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注意力机制</a:t>
            </a:r>
            <a:endParaRPr lang="en-US" altLang="zh-CN" sz="2800" b="1" spc="300" dirty="0">
              <a:solidFill>
                <a:prstClr val="whit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37B7B5B-F2BB-8A4D-AB8A-68E0E1AE0155}"/>
              </a:ext>
            </a:extLst>
          </p:cNvPr>
          <p:cNvSpPr/>
          <p:nvPr/>
        </p:nvSpPr>
        <p:spPr>
          <a:xfrm>
            <a:off x="277279" y="989975"/>
            <a:ext cx="57348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第一阶段注意力机制</a:t>
            </a:r>
            <a:endParaRPr lang="zh-CN" altLang="en-US" sz="2400" b="0" cap="none" spc="0" dirty="0">
              <a:ln w="0"/>
              <a:solidFill>
                <a:srgbClr val="003B7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AF0911-6573-F947-BDBA-986362FD6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78" y="2873884"/>
            <a:ext cx="3874306" cy="17191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1ADDE7-AB20-EA40-829F-F80DF8825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745" y="2647751"/>
            <a:ext cx="5110372" cy="26755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9581BB-262B-684A-A4C3-DC90FC305118}"/>
              </a:ext>
            </a:extLst>
          </p:cNvPr>
          <p:cNvSpPr txBox="1"/>
          <p:nvPr/>
        </p:nvSpPr>
        <p:spPr>
          <a:xfrm>
            <a:off x="9235289" y="2309197"/>
            <a:ext cx="1699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/>
              <a:t>ASM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Embedding</a:t>
            </a:r>
            <a:endParaRPr kumimoji="1"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084918-6088-E541-A624-A294150DD79C}"/>
              </a:ext>
            </a:extLst>
          </p:cNvPr>
          <p:cNvSpPr txBox="1"/>
          <p:nvPr/>
        </p:nvSpPr>
        <p:spPr>
          <a:xfrm>
            <a:off x="5936963" y="4192524"/>
            <a:ext cx="1699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/>
              <a:t>Output</a:t>
            </a:r>
            <a:endParaRPr kumimoji="1" lang="zh-CN" altLang="en-US" sz="1600" dirty="0"/>
          </a:p>
        </p:txBody>
      </p:sp>
      <p:sp>
        <p:nvSpPr>
          <p:cNvPr id="11" name="文本框 6">
            <a:extLst>
              <a:ext uri="{FF2B5EF4-FFF2-40B4-BE49-F238E27FC236}">
                <a16:creationId xmlns:a16="http://schemas.microsoft.com/office/drawing/2014/main" id="{4B9581BB-262B-684A-A4C3-DC90FC305118}"/>
              </a:ext>
            </a:extLst>
          </p:cNvPr>
          <p:cNvSpPr txBox="1"/>
          <p:nvPr/>
        </p:nvSpPr>
        <p:spPr>
          <a:xfrm>
            <a:off x="4721842" y="2853368"/>
            <a:ext cx="1699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600" dirty="0"/>
              <a:t>CNN Feature</a:t>
            </a:r>
          </a:p>
          <a:p>
            <a:pPr algn="ctr"/>
            <a:r>
              <a:rPr kumimoji="1" lang="en-US" altLang="zh-CN" sz="1600" dirty="0"/>
              <a:t>[C, F, T]</a:t>
            </a:r>
            <a:endParaRPr kumimoji="1" lang="zh-CN" altLang="en-US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56C61CF-0B2A-864C-A373-D1450C4060AB}"/>
              </a:ext>
            </a:extLst>
          </p:cNvPr>
          <p:cNvSpPr txBox="1"/>
          <p:nvPr/>
        </p:nvSpPr>
        <p:spPr>
          <a:xfrm>
            <a:off x="6253434" y="5411684"/>
            <a:ext cx="487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两阶段注意力机制示意图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83AFFE-948C-6C4F-AA41-BB034B20FC60}"/>
              </a:ext>
            </a:extLst>
          </p:cNvPr>
          <p:cNvSpPr txBox="1"/>
          <p:nvPr/>
        </p:nvSpPr>
        <p:spPr>
          <a:xfrm>
            <a:off x="277279" y="1574516"/>
            <a:ext cx="9423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探究当前音频场景与不同类别场景之间的内在联系，为第二阶段注意力机制提供用于查找区分帧的信息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26">
                <a:extLst>
                  <a:ext uri="{FF2B5EF4-FFF2-40B4-BE49-F238E27FC236}">
                    <a16:creationId xmlns:a16="http://schemas.microsoft.com/office/drawing/2014/main" id="{A9D00C17-E5A8-EC45-8A17-1B2696F53117}"/>
                  </a:ext>
                </a:extLst>
              </p:cNvPr>
              <p:cNvSpPr txBox="1"/>
              <p:nvPr/>
            </p:nvSpPr>
            <p:spPr>
              <a:xfrm>
                <a:off x="515878" y="4800114"/>
                <a:ext cx="38743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为注意力权重分布，</a:t>
                </a:r>
                <a:r>
                  <a:rPr kumimoji="1" lang="en-US" altLang="zh-CN" sz="1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1" lang="zh-CN" altLang="en-US" sz="1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每类</m:t>
                    </m:r>
                    <m:r>
                      <a:rPr kumimoji="1" lang="zh-CN" altLang="en-US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场景</m:t>
                    </m:r>
                    <m:r>
                      <a:rPr kumimoji="1" lang="zh-CN" altLang="en-US" sz="1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向量</m:t>
                    </m:r>
                  </m:oMath>
                </a14:m>
                <a:r>
                  <a:rPr kumimoji="1" lang="zh-CN" alt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kumimoji="1" lang="zh-CN" alt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为当前音频的表征向量</a:t>
                </a:r>
                <a:r>
                  <a:rPr kumimoji="1" lang="en-US" altLang="zh-CN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kumimoji="1" lang="en-US" altLang="zh-CN" sz="1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r>
                  <a:rPr kumimoji="1" lang="zh-CN" alt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为语义表征</a:t>
                </a:r>
              </a:p>
            </p:txBody>
          </p:sp>
        </mc:Choice>
        <mc:Fallback>
          <p:sp>
            <p:nvSpPr>
              <p:cNvPr id="14" name="文本框 26">
                <a:extLst>
                  <a:ext uri="{FF2B5EF4-FFF2-40B4-BE49-F238E27FC236}">
                    <a16:creationId xmlns:a16="http://schemas.microsoft.com/office/drawing/2014/main" id="{A9D00C17-E5A8-EC45-8A17-1B2696F53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78" y="4800114"/>
                <a:ext cx="3874306" cy="523220"/>
              </a:xfrm>
              <a:prstGeom prst="rect">
                <a:avLst/>
              </a:prstGeom>
              <a:blipFill>
                <a:blip r:embed="rId5"/>
                <a:stretch>
                  <a:fillRect l="-654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376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28136" y="83335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>
              <a:defRPr/>
            </a:pPr>
            <a:r>
              <a:rPr lang="zh-CN" altLang="en-US" sz="2800" b="1" spc="30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注意力机制</a:t>
            </a:r>
            <a:endParaRPr lang="en-US" altLang="zh-CN" sz="2800" b="1" spc="300" dirty="0">
              <a:solidFill>
                <a:prstClr val="whit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37B7B5B-F2BB-8A4D-AB8A-68E0E1AE0155}"/>
              </a:ext>
            </a:extLst>
          </p:cNvPr>
          <p:cNvSpPr/>
          <p:nvPr/>
        </p:nvSpPr>
        <p:spPr>
          <a:xfrm>
            <a:off x="277279" y="989975"/>
            <a:ext cx="57348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第二阶段注意力机制</a:t>
            </a:r>
            <a:endParaRPr lang="zh-CN" altLang="en-US" sz="2400" b="0" cap="none" spc="0" dirty="0">
              <a:ln w="0"/>
              <a:solidFill>
                <a:srgbClr val="003B7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278821-9CAC-CE45-A554-CDD3C547C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47" y="2752512"/>
            <a:ext cx="3568700" cy="1714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70AA4E6-F3D7-4D4D-9CC2-DAF646E44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127" y="2583685"/>
            <a:ext cx="5110372" cy="267558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D005402-00FC-9A4D-8C50-3F15202317C7}"/>
              </a:ext>
            </a:extLst>
          </p:cNvPr>
          <p:cNvSpPr txBox="1"/>
          <p:nvPr/>
        </p:nvSpPr>
        <p:spPr>
          <a:xfrm>
            <a:off x="9084671" y="2245131"/>
            <a:ext cx="1699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/>
              <a:t>ASM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Embedding</a:t>
            </a:r>
            <a:endParaRPr kumimoji="1"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F46D0C2-B06A-1248-9FB0-D4C0AADD6653}"/>
              </a:ext>
            </a:extLst>
          </p:cNvPr>
          <p:cNvSpPr txBox="1"/>
          <p:nvPr/>
        </p:nvSpPr>
        <p:spPr>
          <a:xfrm>
            <a:off x="5786345" y="4128458"/>
            <a:ext cx="1699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/>
              <a:t>Output</a:t>
            </a:r>
            <a:endParaRPr kumimoji="1" lang="zh-CN" altLang="en-US" sz="1600" dirty="0"/>
          </a:p>
        </p:txBody>
      </p:sp>
      <p:sp>
        <p:nvSpPr>
          <p:cNvPr id="23" name="文本框 6">
            <a:extLst>
              <a:ext uri="{FF2B5EF4-FFF2-40B4-BE49-F238E27FC236}">
                <a16:creationId xmlns:a16="http://schemas.microsoft.com/office/drawing/2014/main" id="{218EB753-C05B-CB4E-A2A7-0B55F71BC3D1}"/>
              </a:ext>
            </a:extLst>
          </p:cNvPr>
          <p:cNvSpPr txBox="1"/>
          <p:nvPr/>
        </p:nvSpPr>
        <p:spPr>
          <a:xfrm>
            <a:off x="4571224" y="2789302"/>
            <a:ext cx="1699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600" dirty="0"/>
              <a:t>CNN Feature</a:t>
            </a:r>
          </a:p>
          <a:p>
            <a:pPr algn="ctr"/>
            <a:r>
              <a:rPr kumimoji="1" lang="en-US" altLang="zh-CN" sz="1600" dirty="0"/>
              <a:t>[C, F, T]</a:t>
            </a:r>
            <a:endParaRPr kumimoji="1" lang="zh-CN" altLang="en-US" sz="16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51EC935-0F5F-084E-90F4-648ECD0843E9}"/>
              </a:ext>
            </a:extLst>
          </p:cNvPr>
          <p:cNvSpPr txBox="1"/>
          <p:nvPr/>
        </p:nvSpPr>
        <p:spPr>
          <a:xfrm>
            <a:off x="6086076" y="5347618"/>
            <a:ext cx="487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两阶段注意力机制示意图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C0A7C2D-6140-3643-A337-D21B82BA0020}"/>
              </a:ext>
            </a:extLst>
          </p:cNvPr>
          <p:cNvSpPr txBox="1"/>
          <p:nvPr/>
        </p:nvSpPr>
        <p:spPr>
          <a:xfrm>
            <a:off x="277279" y="1729655"/>
            <a:ext cx="617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目的是提取当前场景中的区分性信息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6">
                <a:extLst>
                  <a:ext uri="{FF2B5EF4-FFF2-40B4-BE49-F238E27FC236}">
                    <a16:creationId xmlns:a16="http://schemas.microsoft.com/office/drawing/2014/main" id="{4AF5CC05-8937-1D45-93B8-6B967E508787}"/>
                  </a:ext>
                </a:extLst>
              </p:cNvPr>
              <p:cNvSpPr txBox="1"/>
              <p:nvPr/>
            </p:nvSpPr>
            <p:spPr>
              <a:xfrm>
                <a:off x="505479" y="4761088"/>
                <a:ext cx="3874306" cy="540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为注意力权重分布，</a:t>
                </a:r>
                <a:r>
                  <a:rPr kumimoji="1" lang="en-US" altLang="zh-CN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kumimoji="1" lang="zh-CN" alt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为语义表征</a:t>
                </a:r>
                <a:r>
                  <a:rPr kumimoji="1" lang="en-US" altLang="zh-CN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kumimoji="1" lang="zh-CN" altLang="en-US" sz="1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zh-CN" alt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kumimoji="1" lang="zh-CN" altLang="en-US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为加权平均后的输出</a:t>
                </a:r>
              </a:p>
            </p:txBody>
          </p:sp>
        </mc:Choice>
        <mc:Fallback>
          <p:sp>
            <p:nvSpPr>
              <p:cNvPr id="28" name="文本框 26">
                <a:extLst>
                  <a:ext uri="{FF2B5EF4-FFF2-40B4-BE49-F238E27FC236}">
                    <a16:creationId xmlns:a16="http://schemas.microsoft.com/office/drawing/2014/main" id="{4AF5CC05-8937-1D45-93B8-6B967E508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79" y="4761088"/>
                <a:ext cx="3874306" cy="540533"/>
              </a:xfrm>
              <a:prstGeom prst="rect">
                <a:avLst/>
              </a:prstGeom>
              <a:blipFill>
                <a:blip r:embed="rId5"/>
                <a:stretch>
                  <a:fillRect l="-327" t="-4651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464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28136" y="83335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>
              <a:defRPr/>
            </a:pPr>
            <a:r>
              <a:rPr lang="zh-CN" altLang="en-US" sz="2800" b="1" spc="30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</a:t>
            </a:r>
            <a:endParaRPr lang="en-US" altLang="zh-CN" sz="2800" b="1" spc="300" dirty="0">
              <a:solidFill>
                <a:prstClr val="whit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267333-94CC-D245-B320-0EB7060DF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388" y="1997649"/>
            <a:ext cx="5392781" cy="34858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18CA4FA-9583-5F42-913B-BD1CFC55AEB7}"/>
              </a:ext>
            </a:extLst>
          </p:cNvPr>
          <p:cNvSpPr txBox="1"/>
          <p:nvPr/>
        </p:nvSpPr>
        <p:spPr>
          <a:xfrm>
            <a:off x="573910" y="1944641"/>
            <a:ext cx="47534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DCASE task1A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由坦佩雷工业大学</a:t>
            </a:r>
            <a:r>
              <a:rPr kumimoji="1" lang="zh-CN" altLang="en-US" dirty="0"/>
              <a:t>在欧洲的</a:t>
            </a:r>
            <a:r>
              <a:rPr kumimoji="1" lang="en-US" altLang="zh-CN" dirty="0"/>
              <a:t>6</a:t>
            </a:r>
            <a:r>
              <a:rPr kumimoji="1" lang="zh-CN" altLang="en-US" dirty="0"/>
              <a:t>个城市的不同位置对每种场景进行录制</a:t>
            </a: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每段音频长</a:t>
            </a:r>
            <a:r>
              <a:rPr kumimoji="1" lang="en-US" altLang="zh-CN" dirty="0"/>
              <a:t>10s</a:t>
            </a:r>
            <a:r>
              <a:rPr kumimoji="1" lang="zh-CN" altLang="en-US" dirty="0"/>
              <a:t>，开发集包含</a:t>
            </a:r>
            <a:r>
              <a:rPr kumimoji="1" lang="en-US" altLang="zh-CN" dirty="0"/>
              <a:t>8640</a:t>
            </a:r>
            <a:r>
              <a:rPr kumimoji="1" lang="zh-CN" altLang="en-US" dirty="0"/>
              <a:t>个音频片段，共</a:t>
            </a:r>
            <a:r>
              <a:rPr kumimoji="1" lang="en-US" altLang="zh-CN" dirty="0"/>
              <a:t>24h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42C13A-E432-1547-AB94-12E59590A84F}"/>
              </a:ext>
            </a:extLst>
          </p:cNvPr>
          <p:cNvSpPr/>
          <p:nvPr/>
        </p:nvSpPr>
        <p:spPr>
          <a:xfrm>
            <a:off x="573911" y="1149955"/>
            <a:ext cx="6776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DCASE (Detection and Classifi­cation of Acoustic Scenes and Events) </a:t>
            </a:r>
          </a:p>
          <a:p>
            <a:endParaRPr lang="en-US" altLang="zh-CN" dirty="0">
              <a:ln w="0"/>
              <a:solidFill>
                <a:srgbClr val="003B7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731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28136" y="83335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>
              <a:defRPr/>
            </a:pPr>
            <a:r>
              <a:rPr lang="zh-CN" altLang="en-US" sz="2800" b="1" spc="30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实验配置</a:t>
            </a:r>
            <a:endParaRPr lang="en-US" altLang="zh-CN" sz="2800" b="1" spc="300" dirty="0">
              <a:solidFill>
                <a:prstClr val="whit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64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0" y="13252"/>
            <a:ext cx="12192000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28136" y="83335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>
              <a:defRPr/>
            </a:pPr>
            <a:r>
              <a:rPr lang="zh-CN" altLang="en-US" sz="2800" b="1" spc="30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实验结果</a:t>
            </a:r>
            <a:endParaRPr lang="en-US" altLang="zh-CN" sz="2800" b="1" spc="300" dirty="0">
              <a:solidFill>
                <a:prstClr val="whit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1C73EC-06AC-9946-A2CA-18D51443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54" y="2007745"/>
            <a:ext cx="6012993" cy="12692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F353C3-71D4-5E44-942D-1C9569004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782" y="4109546"/>
            <a:ext cx="5940559" cy="14047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11FCF5E-291F-3B41-9443-2366BF0414EC}"/>
              </a:ext>
            </a:extLst>
          </p:cNvPr>
          <p:cNvSpPr txBox="1"/>
          <p:nvPr/>
        </p:nvSpPr>
        <p:spPr>
          <a:xfrm>
            <a:off x="3484565" y="1683979"/>
            <a:ext cx="487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</a:t>
            </a:r>
            <a:r>
              <a:rPr kumimoji="1"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不同模型方法分类性能测试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C139CD-590D-464B-A6E4-6D712F103C2F}"/>
              </a:ext>
            </a:extLst>
          </p:cNvPr>
          <p:cNvSpPr txBox="1"/>
          <p:nvPr/>
        </p:nvSpPr>
        <p:spPr>
          <a:xfrm>
            <a:off x="3484565" y="3801769"/>
            <a:ext cx="487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</a:t>
            </a:r>
            <a:r>
              <a:rPr kumimoji="1"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不同</a:t>
            </a:r>
            <a:r>
              <a:rPr kumimoji="1"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kumimoji="1"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方法分类性能测试</a:t>
            </a:r>
          </a:p>
        </p:txBody>
      </p:sp>
    </p:spTree>
    <p:extLst>
      <p:ext uri="{BB962C8B-B14F-4D97-AF65-F5344CB8AC3E}">
        <p14:creationId xmlns:p14="http://schemas.microsoft.com/office/powerpoint/2010/main" val="3720361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28136" y="83335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>
              <a:defRPr/>
            </a:pPr>
            <a:r>
              <a:rPr lang="zh-CN" altLang="en-US" sz="2800" b="1" spc="30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可视化分析</a:t>
            </a:r>
            <a:endParaRPr lang="en-US" altLang="zh-CN" sz="2800" b="1" spc="300" dirty="0">
              <a:solidFill>
                <a:prstClr val="whit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0F77B1-5576-1D4A-9881-7E1ADB3DF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957" y="1068488"/>
            <a:ext cx="3965660" cy="47210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7E34EF-0656-A047-8798-A882D6B2ACE8}"/>
              </a:ext>
            </a:extLst>
          </p:cNvPr>
          <p:cNvSpPr txBox="1"/>
          <p:nvPr/>
        </p:nvSpPr>
        <p:spPr>
          <a:xfrm>
            <a:off x="1629290" y="5894830"/>
            <a:ext cx="487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公交车场景实例的注意力机制可视化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2D6DE70-08F6-EF4F-823D-AEC5CDF28149}"/>
              </a:ext>
            </a:extLst>
          </p:cNvPr>
          <p:cNvSpPr/>
          <p:nvPr/>
        </p:nvSpPr>
        <p:spPr>
          <a:xfrm>
            <a:off x="7628681" y="2183342"/>
            <a:ext cx="2350206" cy="151401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bus-paris-27-934-a.wav">
            <a:hlinkClick r:id="" action="ppaction://media"/>
            <a:extLst>
              <a:ext uri="{FF2B5EF4-FFF2-40B4-BE49-F238E27FC236}">
                <a16:creationId xmlns:a16="http://schemas.microsoft.com/office/drawing/2014/main" id="{73CA7247-7F2C-A644-AAC1-0018DABD6E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54810" y="4051852"/>
            <a:ext cx="697948" cy="6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7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A895FE6-3BC6-F647-B9FD-73F6ACCBF986}"/>
              </a:ext>
            </a:extLst>
          </p:cNvPr>
          <p:cNvSpPr txBox="1"/>
          <p:nvPr/>
        </p:nvSpPr>
        <p:spPr>
          <a:xfrm>
            <a:off x="4055165" y="2505670"/>
            <a:ext cx="6440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/>
              <a:t>感 谢 聆 听！</a:t>
            </a:r>
          </a:p>
        </p:txBody>
      </p:sp>
    </p:spTree>
    <p:extLst>
      <p:ext uri="{BB962C8B-B14F-4D97-AF65-F5344CB8AC3E}">
        <p14:creationId xmlns:p14="http://schemas.microsoft.com/office/powerpoint/2010/main" val="199176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2592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28135" y="83335"/>
            <a:ext cx="3140097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EFEC87-3D89-264F-98CA-9596ACE3A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640" y="2071221"/>
            <a:ext cx="4150229" cy="329430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37B7B5B-F2BB-8A4D-AB8A-68E0E1AE0155}"/>
              </a:ext>
            </a:extLst>
          </p:cNvPr>
          <p:cNvSpPr/>
          <p:nvPr/>
        </p:nvSpPr>
        <p:spPr>
          <a:xfrm>
            <a:off x="228136" y="964781"/>
            <a:ext cx="725934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声学场景分类</a:t>
            </a:r>
            <a:r>
              <a:rPr lang="en-US" altLang="zh-CN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(Acoustic</a:t>
            </a:r>
            <a:r>
              <a:rPr lang="zh-CN" altLang="en-US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Scene</a:t>
            </a:r>
            <a:r>
              <a:rPr lang="zh-CN" altLang="en-US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Classification, ASC)</a:t>
            </a:r>
            <a:endParaRPr lang="zh-CN" altLang="en-US" sz="2400" b="0" cap="none" spc="0" dirty="0">
              <a:ln w="0"/>
              <a:solidFill>
                <a:srgbClr val="003B7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B6C15A-452A-4A4A-9282-99680316E72A}"/>
              </a:ext>
            </a:extLst>
          </p:cNvPr>
          <p:cNvSpPr txBox="1"/>
          <p:nvPr/>
        </p:nvSpPr>
        <p:spPr>
          <a:xfrm>
            <a:off x="6695023" y="5439962"/>
            <a:ext cx="487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i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声学场景分类系统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9C8C5E-3641-E345-9973-21D1B7813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290" y="1795580"/>
            <a:ext cx="3287689" cy="9782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419DC93-7A1D-3A4C-87EA-54D3B672B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1384" y="3018128"/>
            <a:ext cx="1374449" cy="912955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829B2D2-A7CB-6246-BAEA-7D24778E886E}"/>
              </a:ext>
            </a:extLst>
          </p:cNvPr>
          <p:cNvCxnSpPr>
            <a:cxnSpLocks/>
          </p:cNvCxnSpPr>
          <p:nvPr/>
        </p:nvCxnSpPr>
        <p:spPr>
          <a:xfrm>
            <a:off x="3026424" y="2554916"/>
            <a:ext cx="0" cy="36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391F2C17-DA5A-664B-B2B5-29C0FDA77DF4}"/>
              </a:ext>
            </a:extLst>
          </p:cNvPr>
          <p:cNvSpPr/>
          <p:nvPr/>
        </p:nvSpPr>
        <p:spPr>
          <a:xfrm>
            <a:off x="763448" y="4723345"/>
            <a:ext cx="1134318" cy="775811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905701B-C132-774A-A39D-DE37D8E2A469}"/>
              </a:ext>
            </a:extLst>
          </p:cNvPr>
          <p:cNvSpPr/>
          <p:nvPr/>
        </p:nvSpPr>
        <p:spPr>
          <a:xfrm>
            <a:off x="2071212" y="4727760"/>
            <a:ext cx="1134318" cy="775811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91F2C17-DA5A-664B-B2B5-29C0FDA77DF4}"/>
              </a:ext>
            </a:extLst>
          </p:cNvPr>
          <p:cNvSpPr/>
          <p:nvPr/>
        </p:nvSpPr>
        <p:spPr>
          <a:xfrm>
            <a:off x="4213203" y="4719821"/>
            <a:ext cx="1134318" cy="775811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F9E6210-6672-5F49-AA7C-FDC857642F8E}"/>
              </a:ext>
            </a:extLst>
          </p:cNvPr>
          <p:cNvSpPr txBox="1"/>
          <p:nvPr/>
        </p:nvSpPr>
        <p:spPr>
          <a:xfrm>
            <a:off x="3457010" y="4907672"/>
            <a:ext cx="625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……</a:t>
            </a:r>
            <a:endParaRPr kumimoji="1" lang="zh-CN" altLang="en-US" sz="2000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4DF4550E-C2AC-234B-98B4-3158F4638B31}"/>
              </a:ext>
            </a:extLst>
          </p:cNvPr>
          <p:cNvCxnSpPr>
            <a:cxnSpLocks/>
          </p:cNvCxnSpPr>
          <p:nvPr/>
        </p:nvCxnSpPr>
        <p:spPr>
          <a:xfrm flipH="1">
            <a:off x="1798183" y="4163714"/>
            <a:ext cx="613135" cy="473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70352AC-E903-494D-A940-B4657F244CA6}"/>
              </a:ext>
            </a:extLst>
          </p:cNvPr>
          <p:cNvCxnSpPr>
            <a:cxnSpLocks/>
          </p:cNvCxnSpPr>
          <p:nvPr/>
        </p:nvCxnSpPr>
        <p:spPr>
          <a:xfrm flipH="1">
            <a:off x="2638371" y="4163714"/>
            <a:ext cx="103356" cy="473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1619C243-4DC5-C34C-858F-5C468877B137}"/>
              </a:ext>
            </a:extLst>
          </p:cNvPr>
          <p:cNvCxnSpPr>
            <a:cxnSpLocks/>
          </p:cNvCxnSpPr>
          <p:nvPr/>
        </p:nvCxnSpPr>
        <p:spPr>
          <a:xfrm>
            <a:off x="3552423" y="4163714"/>
            <a:ext cx="613970" cy="473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8546E531-F76E-424C-A3DB-E71989A2B94A}"/>
              </a:ext>
            </a:extLst>
          </p:cNvPr>
          <p:cNvCxnSpPr>
            <a:cxnSpLocks/>
          </p:cNvCxnSpPr>
          <p:nvPr/>
        </p:nvCxnSpPr>
        <p:spPr>
          <a:xfrm>
            <a:off x="3198937" y="4171021"/>
            <a:ext cx="198736" cy="466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06850583-64EC-5F4B-9008-46580149FD9C}"/>
              </a:ext>
            </a:extLst>
          </p:cNvPr>
          <p:cNvSpPr txBox="1"/>
          <p:nvPr/>
        </p:nvSpPr>
        <p:spPr>
          <a:xfrm>
            <a:off x="525887" y="5593851"/>
            <a:ext cx="1604083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metro station</a:t>
            </a:r>
            <a:endParaRPr kumimoji="1"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E309DAC-DB8E-4A4C-921A-237C7035A243}"/>
              </a:ext>
            </a:extLst>
          </p:cNvPr>
          <p:cNvSpPr txBox="1"/>
          <p:nvPr/>
        </p:nvSpPr>
        <p:spPr>
          <a:xfrm>
            <a:off x="1798183" y="5599708"/>
            <a:ext cx="1604083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</a:t>
            </a:r>
            <a:endParaRPr kumimoji="1"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381BB31-0D57-A242-BF9E-1D1A111B2804}"/>
              </a:ext>
            </a:extLst>
          </p:cNvPr>
          <p:cNvSpPr txBox="1"/>
          <p:nvPr/>
        </p:nvSpPr>
        <p:spPr>
          <a:xfrm>
            <a:off x="3978320" y="5608692"/>
            <a:ext cx="1604083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</a:t>
            </a:r>
            <a:endParaRPr kumimoji="1"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CABDE9C6-A382-914F-B285-100A33AD81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9576" y="2829240"/>
            <a:ext cx="1290729" cy="1290729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A5B7CF57-7267-7746-9B47-D2833FC8A911}"/>
              </a:ext>
            </a:extLst>
          </p:cNvPr>
          <p:cNvSpPr txBox="1"/>
          <p:nvPr/>
        </p:nvSpPr>
        <p:spPr>
          <a:xfrm>
            <a:off x="4849272" y="4037392"/>
            <a:ext cx="1604083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</a:t>
            </a:r>
            <a:endParaRPr kumimoji="1"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61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0" y="13252"/>
            <a:ext cx="12192000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28136" y="83335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30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研究现状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CC6359-DBF0-6B4E-9FC2-1E885D99B426}"/>
              </a:ext>
            </a:extLst>
          </p:cNvPr>
          <p:cNvSpPr txBox="1"/>
          <p:nvPr/>
        </p:nvSpPr>
        <p:spPr>
          <a:xfrm>
            <a:off x="816313" y="3839160"/>
            <a:ext cx="931099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音频场景中存在冗余信息并且有效区分性信息较为稀疏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不同场景之间存在相似声学片段，干扰分类模型判断</a:t>
            </a:r>
            <a:endParaRPr kumimoji="1" lang="en-US" altLang="zh-CN" sz="2000" dirty="0"/>
          </a:p>
          <a:p>
            <a:r>
              <a:rPr kumimoji="1" lang="zh-CN" altLang="en-US" sz="1600" dirty="0"/>
              <a:t>       </a:t>
            </a:r>
            <a:r>
              <a:rPr kumimoji="1" lang="en-US" altLang="zh-CN" sz="1600" dirty="0"/>
              <a:t>e.g.</a:t>
            </a:r>
            <a:r>
              <a:rPr kumimoji="1" lang="zh-CN" altLang="en-US" sz="1600" dirty="0"/>
              <a:t> 笑声，说话声</a:t>
            </a: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卷积神经网络忽略了时间序列上的重要信息</a:t>
            </a:r>
            <a:endParaRPr kumimoji="1" lang="en-US" altLang="zh-CN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1CA235-EDF9-A34E-811E-012287FCC00F}"/>
              </a:ext>
            </a:extLst>
          </p:cNvPr>
          <p:cNvSpPr txBox="1"/>
          <p:nvPr/>
        </p:nvSpPr>
        <p:spPr>
          <a:xfrm>
            <a:off x="840174" y="1584547"/>
            <a:ext cx="1797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GMM-HMM</a:t>
            </a:r>
            <a:endParaRPr kumimoji="1" lang="zh-CN" altLang="en-US" sz="20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A798D6-C66E-694C-BE13-6964A7C22EB0}"/>
              </a:ext>
            </a:extLst>
          </p:cNvPr>
          <p:cNvSpPr txBox="1"/>
          <p:nvPr/>
        </p:nvSpPr>
        <p:spPr>
          <a:xfrm>
            <a:off x="2883688" y="1584547"/>
            <a:ext cx="922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SVM</a:t>
            </a:r>
            <a:endParaRPr kumimoji="1" lang="zh-CN" altLang="en-US" sz="2000" b="1" dirty="0"/>
          </a:p>
        </p:txBody>
      </p:sp>
      <p:sp>
        <p:nvSpPr>
          <p:cNvPr id="12" name="文本框 6">
            <a:extLst>
              <a:ext uri="{FF2B5EF4-FFF2-40B4-BE49-F238E27FC236}">
                <a16:creationId xmlns:a16="http://schemas.microsoft.com/office/drawing/2014/main" id="{2B1CA235-EDF9-A34E-811E-012287FCC00F}"/>
              </a:ext>
            </a:extLst>
          </p:cNvPr>
          <p:cNvSpPr txBox="1"/>
          <p:nvPr/>
        </p:nvSpPr>
        <p:spPr>
          <a:xfrm>
            <a:off x="4052558" y="1574155"/>
            <a:ext cx="922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/>
              <a:t>MLP</a:t>
            </a:r>
            <a:endParaRPr kumimoji="1" lang="zh-CN" altLang="en-US" sz="2000" b="1" dirty="0"/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422BB0DA-22D7-C54D-8D11-66BC68BE3921}"/>
              </a:ext>
            </a:extLst>
          </p:cNvPr>
          <p:cNvSpPr txBox="1"/>
          <p:nvPr/>
        </p:nvSpPr>
        <p:spPr>
          <a:xfrm>
            <a:off x="5173635" y="1574155"/>
            <a:ext cx="922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/>
              <a:t>CNN</a:t>
            </a:r>
            <a:endParaRPr kumimoji="1" lang="zh-CN" altLang="en-US" sz="2000" b="1" dirty="0"/>
          </a:p>
        </p:txBody>
      </p:sp>
      <p:sp>
        <p:nvSpPr>
          <p:cNvPr id="15" name="文本框 6">
            <a:extLst>
              <a:ext uri="{FF2B5EF4-FFF2-40B4-BE49-F238E27FC236}">
                <a16:creationId xmlns:a16="http://schemas.microsoft.com/office/drawing/2014/main" id="{2B1CA235-EDF9-A34E-811E-012287FCC00F}"/>
              </a:ext>
            </a:extLst>
          </p:cNvPr>
          <p:cNvSpPr txBox="1"/>
          <p:nvPr/>
        </p:nvSpPr>
        <p:spPr>
          <a:xfrm>
            <a:off x="6294712" y="1555189"/>
            <a:ext cx="922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/>
              <a:t>RNN</a:t>
            </a:r>
            <a:endParaRPr kumimoji="1" lang="zh-CN" altLang="en-US" sz="2000" b="1" dirty="0"/>
          </a:p>
        </p:txBody>
      </p:sp>
      <p:sp>
        <p:nvSpPr>
          <p:cNvPr id="16" name="文本框 6">
            <a:extLst>
              <a:ext uri="{FF2B5EF4-FFF2-40B4-BE49-F238E27FC236}">
                <a16:creationId xmlns:a16="http://schemas.microsoft.com/office/drawing/2014/main" id="{2B1CA235-EDF9-A34E-811E-012287FCC00F}"/>
              </a:ext>
            </a:extLst>
          </p:cNvPr>
          <p:cNvSpPr txBox="1"/>
          <p:nvPr/>
        </p:nvSpPr>
        <p:spPr>
          <a:xfrm>
            <a:off x="7397428" y="1555189"/>
            <a:ext cx="922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/>
              <a:t>CRNN</a:t>
            </a:r>
            <a:endParaRPr kumimoji="1" lang="zh-CN" altLang="en-US" sz="2000" b="1" dirty="0"/>
          </a:p>
        </p:txBody>
      </p:sp>
      <p:sp>
        <p:nvSpPr>
          <p:cNvPr id="17" name="文本框 6">
            <a:extLst>
              <a:ext uri="{FF2B5EF4-FFF2-40B4-BE49-F238E27FC236}">
                <a16:creationId xmlns:a16="http://schemas.microsoft.com/office/drawing/2014/main" id="{2B1CA235-EDF9-A34E-811E-012287FCC00F}"/>
              </a:ext>
            </a:extLst>
          </p:cNvPr>
          <p:cNvSpPr txBox="1"/>
          <p:nvPr/>
        </p:nvSpPr>
        <p:spPr>
          <a:xfrm>
            <a:off x="8500144" y="1637383"/>
            <a:ext cx="922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/>
              <a:t>……</a:t>
            </a:r>
            <a:endParaRPr kumimoji="1" lang="zh-CN" altLang="en-US" sz="2000" b="1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C7D50A7-77FC-5E4C-8FFA-B0A5FAF148F3}"/>
              </a:ext>
            </a:extLst>
          </p:cNvPr>
          <p:cNvCxnSpPr>
            <a:cxnSpLocks/>
          </p:cNvCxnSpPr>
          <p:nvPr/>
        </p:nvCxnSpPr>
        <p:spPr>
          <a:xfrm>
            <a:off x="840174" y="2126486"/>
            <a:ext cx="8807408" cy="0"/>
          </a:xfrm>
          <a:prstGeom prst="straightConnector1">
            <a:avLst/>
          </a:prstGeom>
          <a:ln w="28575">
            <a:solidFill>
              <a:srgbClr val="1B54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6">
            <a:extLst>
              <a:ext uri="{FF2B5EF4-FFF2-40B4-BE49-F238E27FC236}">
                <a16:creationId xmlns:a16="http://schemas.microsoft.com/office/drawing/2014/main" id="{2B1CA235-EDF9-A34E-811E-012287FCC00F}"/>
              </a:ext>
            </a:extLst>
          </p:cNvPr>
          <p:cNvSpPr txBox="1"/>
          <p:nvPr/>
        </p:nvSpPr>
        <p:spPr>
          <a:xfrm>
            <a:off x="9735168" y="1949276"/>
            <a:ext cx="922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dirty="0"/>
              <a:t>Time</a:t>
            </a:r>
            <a:endParaRPr kumimoji="1" lang="zh-CN" altLang="en-US" sz="1600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526E405-E017-5147-8206-08DE5684D3A6}"/>
              </a:ext>
            </a:extLst>
          </p:cNvPr>
          <p:cNvSpPr/>
          <p:nvPr/>
        </p:nvSpPr>
        <p:spPr>
          <a:xfrm>
            <a:off x="1537252" y="2077705"/>
            <a:ext cx="92765" cy="975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6C17B64-237D-4D43-8639-DA7C1DAF170A}"/>
              </a:ext>
            </a:extLst>
          </p:cNvPr>
          <p:cNvSpPr/>
          <p:nvPr/>
        </p:nvSpPr>
        <p:spPr>
          <a:xfrm>
            <a:off x="6631463" y="2061076"/>
            <a:ext cx="92765" cy="975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579EBB6-3939-004B-8F87-07023ACE51E9}"/>
              </a:ext>
            </a:extLst>
          </p:cNvPr>
          <p:cNvSpPr/>
          <p:nvPr/>
        </p:nvSpPr>
        <p:spPr>
          <a:xfrm>
            <a:off x="5542052" y="2060098"/>
            <a:ext cx="92765" cy="975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3C32785D-8D4E-734E-AB93-8BF511BCA026}"/>
              </a:ext>
            </a:extLst>
          </p:cNvPr>
          <p:cNvSpPr/>
          <p:nvPr/>
        </p:nvSpPr>
        <p:spPr>
          <a:xfrm>
            <a:off x="4313582" y="2063964"/>
            <a:ext cx="92765" cy="975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23030EE-E820-FD40-B224-2090267C578D}"/>
              </a:ext>
            </a:extLst>
          </p:cNvPr>
          <p:cNvSpPr/>
          <p:nvPr/>
        </p:nvSpPr>
        <p:spPr>
          <a:xfrm>
            <a:off x="3167269" y="2083842"/>
            <a:ext cx="92765" cy="975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526E405-E017-5147-8206-08DE5684D3A6}"/>
              </a:ext>
            </a:extLst>
          </p:cNvPr>
          <p:cNvSpPr/>
          <p:nvPr/>
        </p:nvSpPr>
        <p:spPr>
          <a:xfrm>
            <a:off x="7812227" y="2054082"/>
            <a:ext cx="92765" cy="975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DA2E32A-4202-0848-8FE9-89E9C0A9343B}"/>
              </a:ext>
            </a:extLst>
          </p:cNvPr>
          <p:cNvSpPr/>
          <p:nvPr/>
        </p:nvSpPr>
        <p:spPr>
          <a:xfrm>
            <a:off x="228136" y="964781"/>
            <a:ext cx="725934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声学场景分类发展</a:t>
            </a:r>
            <a:endParaRPr lang="zh-CN" altLang="en-US" sz="2400" b="0" cap="none" spc="0" dirty="0">
              <a:ln w="0"/>
              <a:solidFill>
                <a:srgbClr val="003B7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A291044-545D-CB43-92C4-6D1CF8660104}"/>
              </a:ext>
            </a:extLst>
          </p:cNvPr>
          <p:cNvSpPr/>
          <p:nvPr/>
        </p:nvSpPr>
        <p:spPr>
          <a:xfrm>
            <a:off x="228136" y="3050116"/>
            <a:ext cx="725934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b="0" cap="none" spc="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存在</a:t>
            </a:r>
            <a:r>
              <a:rPr lang="zh-CN" altLang="en-US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困难</a:t>
            </a:r>
            <a:endParaRPr lang="zh-CN" altLang="en-US" sz="2400" b="0" cap="none" spc="0" dirty="0">
              <a:ln w="0"/>
              <a:solidFill>
                <a:srgbClr val="003B7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73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28136" y="83335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30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模型框架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37B7B5B-F2BB-8A4D-AB8A-68E0E1AE0155}"/>
              </a:ext>
            </a:extLst>
          </p:cNvPr>
          <p:cNvSpPr/>
          <p:nvPr/>
        </p:nvSpPr>
        <p:spPr>
          <a:xfrm>
            <a:off x="228136" y="807937"/>
            <a:ext cx="1106271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基于两阶段注意力机制的卷积神经网络</a:t>
            </a:r>
            <a:endParaRPr lang="en-US" altLang="zh-CN" sz="2400" dirty="0">
              <a:ln w="0"/>
              <a:solidFill>
                <a:srgbClr val="003B7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HIGH-RESOLUTION ATTENTION NETWORK WITH ACOUSTIC SEGMENT MODEL (HRAN-ASM)</a:t>
            </a:r>
          </a:p>
          <a:p>
            <a:endParaRPr lang="zh-CN" altLang="en-US" sz="2400" b="0" cap="none" spc="0" dirty="0">
              <a:ln w="0"/>
              <a:solidFill>
                <a:srgbClr val="003B7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DA34BD-DDDE-C945-A018-58FF234E2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64" y="2007461"/>
            <a:ext cx="10045700" cy="3924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BD7E1AA-BF6E-644A-A86D-78C4F867854D}"/>
              </a:ext>
            </a:extLst>
          </p:cNvPr>
          <p:cNvSpPr txBox="1"/>
          <p:nvPr/>
        </p:nvSpPr>
        <p:spPr>
          <a:xfrm>
            <a:off x="3525517" y="5908570"/>
            <a:ext cx="487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基于两阶段注意力机制的卷积神经网络声学场景分类框架</a:t>
            </a:r>
          </a:p>
        </p:txBody>
      </p:sp>
    </p:spTree>
    <p:extLst>
      <p:ext uri="{BB962C8B-B14F-4D97-AF65-F5344CB8AC3E}">
        <p14:creationId xmlns:p14="http://schemas.microsoft.com/office/powerpoint/2010/main" val="295783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28136" y="83335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30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CNN</a:t>
            </a:r>
            <a:r>
              <a:rPr lang="zh-CN" altLang="en-US" sz="2800" b="1" spc="30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编码器</a:t>
            </a:r>
            <a:endParaRPr kumimoji="0" lang="en-US" altLang="zh-CN" sz="2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1B593A-187C-1347-B787-F2B5A31A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417" y="1477013"/>
            <a:ext cx="5482352" cy="39039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948E454-5F50-D74A-9F7A-8CDDAA2D503A}"/>
                  </a:ext>
                </a:extLst>
              </p:cNvPr>
              <p:cNvSpPr txBox="1"/>
              <p:nvPr/>
            </p:nvSpPr>
            <p:spPr>
              <a:xfrm>
                <a:off x="641055" y="2136338"/>
                <a:ext cx="495136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输入特征：</a:t>
                </a:r>
                <a:r>
                  <a:rPr lang="en-US" altLang="zh-CN" dirty="0"/>
                  <a:t>LMFB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采用</a:t>
                </a:r>
                <a:r>
                  <a:rPr kumimoji="1" lang="en-US" altLang="zh-CN" dirty="0"/>
                  <a:t>VGG-16</a:t>
                </a:r>
                <a:r>
                  <a:rPr kumimoji="1" lang="zh-CN" altLang="en-US" dirty="0"/>
                  <a:t>作为基础的网络模型</a:t>
                </a: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删除全连接层将其转化为全卷积网络</a:t>
                </a:r>
                <a:r>
                  <a:rPr kumimoji="1" lang="en-US" altLang="zh-CN" dirty="0"/>
                  <a:t>(FCN)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添加 </a:t>
                </a:r>
                <a:r>
                  <a:rPr lang="en-US" altLang="zh-CN" dirty="0"/>
                  <a:t>5 </a:t>
                </a:r>
                <a:r>
                  <a:rPr lang="zh-CN" altLang="en-US" dirty="0"/>
                  <a:t>个最大池化层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输出维度：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948E454-5F50-D74A-9F7A-8CDDAA2D5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55" y="2136338"/>
                <a:ext cx="4951362" cy="2585323"/>
              </a:xfrm>
              <a:prstGeom prst="rect">
                <a:avLst/>
              </a:prstGeom>
              <a:blipFill>
                <a:blip r:embed="rId4"/>
                <a:stretch>
                  <a:fillRect l="-512" t="-980"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11FCF5E-291F-3B41-9443-2366BF0414EC}"/>
              </a:ext>
            </a:extLst>
          </p:cNvPr>
          <p:cNvSpPr txBox="1"/>
          <p:nvPr/>
        </p:nvSpPr>
        <p:spPr>
          <a:xfrm>
            <a:off x="5884867" y="5446940"/>
            <a:ext cx="487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kumimoji="1"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编码器的网络结构</a:t>
            </a:r>
          </a:p>
        </p:txBody>
      </p:sp>
    </p:spTree>
    <p:extLst>
      <p:ext uri="{BB962C8B-B14F-4D97-AF65-F5344CB8AC3E}">
        <p14:creationId xmlns:p14="http://schemas.microsoft.com/office/powerpoint/2010/main" val="1174296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28136" y="83335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>
              <a:defRPr/>
            </a:pPr>
            <a:r>
              <a:rPr lang="en-US" altLang="zh-CN" sz="2800" b="1" spc="30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ASM</a:t>
            </a:r>
            <a:r>
              <a:rPr lang="zh-CN" altLang="en-US" sz="2800" b="1" spc="30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序列生成</a:t>
            </a:r>
            <a:r>
              <a:rPr lang="en-US" altLang="zh-CN" sz="2800" b="1" spc="30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37B7B5B-F2BB-8A4D-AB8A-68E0E1AE0155}"/>
              </a:ext>
            </a:extLst>
          </p:cNvPr>
          <p:cNvSpPr/>
          <p:nvPr/>
        </p:nvSpPr>
        <p:spPr>
          <a:xfrm>
            <a:off x="228135" y="841694"/>
            <a:ext cx="835927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声学分割建模</a:t>
            </a:r>
            <a:r>
              <a:rPr lang="en-US" altLang="zh-CN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(Acoustic</a:t>
            </a:r>
            <a:r>
              <a:rPr lang="zh-CN" altLang="en-US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Scene</a:t>
            </a:r>
            <a:r>
              <a:rPr lang="zh-CN" altLang="en-US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Segment</a:t>
            </a:r>
            <a:r>
              <a:rPr lang="zh-CN" altLang="en-US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Model</a:t>
            </a:r>
            <a:r>
              <a:rPr lang="zh-CN" altLang="en-US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ASM) </a:t>
            </a:r>
          </a:p>
          <a:p>
            <a:endParaRPr lang="zh-CN" altLang="en-US" sz="2400" b="0" cap="none" spc="0" dirty="0">
              <a:ln w="0"/>
              <a:solidFill>
                <a:srgbClr val="003B7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350B9F-C534-F743-822A-AF2D238A3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023" y="2473427"/>
            <a:ext cx="6279845" cy="32715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12E4C0-84F2-4C4C-8B41-3970ED2F0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132" y="2315383"/>
            <a:ext cx="1905000" cy="3263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4D9E837-D42E-0641-A13F-FD8CF212470C}"/>
              </a:ext>
            </a:extLst>
          </p:cNvPr>
          <p:cNvSpPr txBox="1"/>
          <p:nvPr/>
        </p:nvSpPr>
        <p:spPr>
          <a:xfrm>
            <a:off x="228135" y="5591442"/>
            <a:ext cx="487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声学分割建模流程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41EE67-08F4-1D49-BA12-35DEC524A41E}"/>
              </a:ext>
            </a:extLst>
          </p:cNvPr>
          <p:cNvSpPr txBox="1"/>
          <p:nvPr/>
        </p:nvSpPr>
        <p:spPr>
          <a:xfrm>
            <a:off x="770051" y="1497851"/>
            <a:ext cx="9434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用一组通用的声学基本单元（</a:t>
            </a:r>
            <a:r>
              <a:rPr kumimoji="1" lang="en-US" altLang="zh-CN" dirty="0"/>
              <a:t>ASM</a:t>
            </a:r>
            <a:r>
              <a:rPr kumimoji="1" lang="zh-CN" altLang="en-US" dirty="0"/>
              <a:t>单元）表征声学场景空间的声音事件，将每条音频转录成连续的</a:t>
            </a:r>
            <a:r>
              <a:rPr kumimoji="1" lang="en-US" altLang="zh-CN" dirty="0"/>
              <a:t>ASM</a:t>
            </a:r>
            <a:r>
              <a:rPr kumimoji="1" lang="zh-CN" altLang="en-US" dirty="0"/>
              <a:t>序列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1083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28136" y="83335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>
              <a:defRPr/>
            </a:pPr>
            <a:r>
              <a:rPr lang="en-US" altLang="zh-CN" sz="2800" b="1" spc="30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ASM</a:t>
            </a:r>
            <a:r>
              <a:rPr lang="zh-CN" altLang="en-US" sz="2800" b="1" spc="30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序列生成</a:t>
            </a:r>
            <a:endParaRPr lang="en-US" altLang="zh-CN" sz="2800" b="1" spc="300" dirty="0">
              <a:solidFill>
                <a:prstClr val="whit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65D4EC-3D0E-E549-8873-D327DAFC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85" y="2733148"/>
            <a:ext cx="5650915" cy="25974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37B7B5B-F2BB-8A4D-AB8A-68E0E1AE0155}"/>
              </a:ext>
            </a:extLst>
          </p:cNvPr>
          <p:cNvSpPr/>
          <p:nvPr/>
        </p:nvSpPr>
        <p:spPr>
          <a:xfrm>
            <a:off x="326676" y="1081819"/>
            <a:ext cx="573487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初始化分割</a:t>
            </a:r>
            <a:endParaRPr lang="en-US" altLang="zh-CN" sz="2400" dirty="0">
              <a:ln w="0"/>
              <a:solidFill>
                <a:srgbClr val="003B7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400" b="0" cap="none" spc="0" dirty="0">
              <a:ln w="0"/>
              <a:solidFill>
                <a:srgbClr val="003B7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56E042-8003-9743-B9E6-1905D8663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085" y="2784691"/>
            <a:ext cx="5486709" cy="27813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A1D47EA-24B6-034C-B950-545B50715238}"/>
              </a:ext>
            </a:extLst>
          </p:cNvPr>
          <p:cNvSpPr txBox="1"/>
          <p:nvPr/>
        </p:nvSpPr>
        <p:spPr>
          <a:xfrm>
            <a:off x="6472193" y="5673712"/>
            <a:ext cx="487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初始化分割示意图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7446F65-E3E0-234C-BCAB-CF4C56C0D88A}"/>
              </a:ext>
            </a:extLst>
          </p:cNvPr>
          <p:cNvSpPr txBox="1"/>
          <p:nvPr/>
        </p:nvSpPr>
        <p:spPr>
          <a:xfrm>
            <a:off x="626322" y="5458269"/>
            <a:ext cx="4874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kumimoji="1"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GMM-HMM</a:t>
            </a:r>
            <a:r>
              <a:rPr kumimoji="1"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的场景类别建模</a:t>
            </a:r>
            <a:endParaRPr kumimoji="1" lang="en-US" altLang="zh-CN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（采用可回转</a:t>
            </a:r>
            <a:r>
              <a:rPr kumimoji="1"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HMM</a:t>
            </a:r>
            <a:r>
              <a:rPr kumimoji="1"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拓扑结构）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D7E64F-355A-9347-B01C-4010D0FDD86A}"/>
              </a:ext>
            </a:extLst>
          </p:cNvPr>
          <p:cNvSpPr txBox="1"/>
          <p:nvPr/>
        </p:nvSpPr>
        <p:spPr>
          <a:xfrm>
            <a:off x="380278" y="1856637"/>
            <a:ext cx="594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目的</a:t>
            </a:r>
            <a:r>
              <a:rPr lang="zh-CN" altLang="en-US" dirty="0"/>
              <a:t>：</a:t>
            </a:r>
            <a:r>
              <a:rPr lang="zh-CN" altLang="zh-CN" dirty="0"/>
              <a:t>将音频场景进行自动分割，并将具有相似特征分布的音频段用同一个声音事件单元表示。 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817395-B7E4-CC47-8762-B0F60BE5C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085" y="1256474"/>
            <a:ext cx="5127176" cy="130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30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28136" y="83335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>
              <a:defRPr/>
            </a:pPr>
            <a:r>
              <a:rPr lang="en-US" altLang="zh-CN" sz="2800" b="1" spc="30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ASM</a:t>
            </a:r>
            <a:r>
              <a:rPr lang="zh-CN" altLang="en-US" sz="2800" b="1" spc="30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序列生成</a:t>
            </a:r>
            <a:endParaRPr lang="en-US" altLang="zh-CN" sz="2800" b="1" spc="300" dirty="0">
              <a:solidFill>
                <a:prstClr val="whit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7B7B5B-F2BB-8A4D-AB8A-68E0E1AE0155}"/>
              </a:ext>
            </a:extLst>
          </p:cNvPr>
          <p:cNvSpPr/>
          <p:nvPr/>
        </p:nvSpPr>
        <p:spPr>
          <a:xfrm>
            <a:off x="326676" y="1081819"/>
            <a:ext cx="573487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ASM/HMM</a:t>
            </a:r>
            <a:r>
              <a:rPr lang="zh-CN" altLang="en-US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</a:t>
            </a:r>
            <a:endParaRPr lang="en-US" altLang="zh-CN" sz="2400" dirty="0">
              <a:ln w="0"/>
              <a:solidFill>
                <a:srgbClr val="003B7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D7E64F-355A-9347-B01C-4010D0FDD86A}"/>
              </a:ext>
            </a:extLst>
          </p:cNvPr>
          <p:cNvSpPr txBox="1"/>
          <p:nvPr/>
        </p:nvSpPr>
        <p:spPr>
          <a:xfrm>
            <a:off x="258929" y="3347072"/>
            <a:ext cx="55436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数据标注</a:t>
            </a:r>
            <a:r>
              <a:rPr lang="en-US" altLang="zh-CN" dirty="0"/>
              <a:t>label</a:t>
            </a:r>
            <a:r>
              <a:rPr lang="zh-CN" altLang="en-US" dirty="0"/>
              <a:t>为初始生成的转录文本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经过训练获得新的转录文本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目的：</a:t>
            </a:r>
            <a:r>
              <a:rPr lang="zh-CN" altLang="zh-CN" dirty="0"/>
              <a:t>捕捉不同场景之间的相关性，并得到更可靠的转录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911A54-3E2F-244C-ACCD-FB9726D94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554" y="1348712"/>
            <a:ext cx="5414829" cy="216399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1F18643-79EE-9045-9E4E-4C55890B1B4B}"/>
              </a:ext>
            </a:extLst>
          </p:cNvPr>
          <p:cNvSpPr txBox="1"/>
          <p:nvPr/>
        </p:nvSpPr>
        <p:spPr>
          <a:xfrm>
            <a:off x="6421581" y="3461821"/>
            <a:ext cx="487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Tram</a:t>
            </a:r>
            <a:r>
              <a:rPr kumimoji="1"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场景实例的频谱图和</a:t>
            </a:r>
            <a:r>
              <a:rPr kumimoji="1"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ASMs</a:t>
            </a:r>
            <a:r>
              <a:rPr kumimoji="1"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序列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AF58BE-1248-9E4B-9391-2E64B3D0F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533" y="3779596"/>
            <a:ext cx="5386959" cy="2152799"/>
          </a:xfrm>
          <a:prstGeom prst="rect">
            <a:avLst/>
          </a:prstGeom>
        </p:spPr>
      </p:pic>
      <p:sp>
        <p:nvSpPr>
          <p:cNvPr id="16" name="文本框 14">
            <a:extLst>
              <a:ext uri="{FF2B5EF4-FFF2-40B4-BE49-F238E27FC236}">
                <a16:creationId xmlns:a16="http://schemas.microsoft.com/office/drawing/2014/main" id="{D1F18643-79EE-9045-9E4E-4C55890B1B4B}"/>
              </a:ext>
            </a:extLst>
          </p:cNvPr>
          <p:cNvSpPr txBox="1"/>
          <p:nvPr/>
        </p:nvSpPr>
        <p:spPr>
          <a:xfrm>
            <a:off x="6601389" y="5900331"/>
            <a:ext cx="4874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</a:t>
            </a:r>
            <a:r>
              <a:rPr kumimoji="1"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场景实例的频谱图和</a:t>
            </a:r>
            <a:r>
              <a:rPr kumimoji="1"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ASMs</a:t>
            </a:r>
            <a:r>
              <a:rPr kumimoji="1"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序列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3A8F3A-A7E3-F14D-BC6A-D9C580B47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29" y="1834360"/>
            <a:ext cx="5790059" cy="130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3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dist="762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标题 3"/>
          <p:cNvSpPr txBox="1">
            <a:spLocks noChangeArrowheads="1"/>
          </p:cNvSpPr>
          <p:nvPr/>
        </p:nvSpPr>
        <p:spPr bwMode="auto">
          <a:xfrm>
            <a:off x="228136" y="83335"/>
            <a:ext cx="8987412" cy="641267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>
              <a:defRPr/>
            </a:pPr>
            <a:r>
              <a:rPr lang="zh-CN" altLang="en-US" sz="2800" b="1" spc="300" dirty="0">
                <a:solidFill>
                  <a:prstClr val="whit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表征向量生成</a:t>
            </a:r>
            <a:endParaRPr lang="en-US" altLang="zh-CN" sz="2800" b="1" spc="300" dirty="0">
              <a:solidFill>
                <a:prstClr val="whit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FE8116-8B65-A44C-B152-98792D8D3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03" y="1971802"/>
            <a:ext cx="1905000" cy="800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2AA64EA-81BD-EA40-B410-7D5FD600B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737" y="3429157"/>
            <a:ext cx="2324100" cy="635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8BC262-F1D8-CB47-8D80-3A3474751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81" y="4538012"/>
            <a:ext cx="2044700" cy="495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6333D9-C7B2-F74F-B18A-F6FDE0C74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703" y="5494990"/>
            <a:ext cx="3340100" cy="5842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37B7B5B-F2BB-8A4D-AB8A-68E0E1AE0155}"/>
              </a:ext>
            </a:extLst>
          </p:cNvPr>
          <p:cNvSpPr/>
          <p:nvPr/>
        </p:nvSpPr>
        <p:spPr>
          <a:xfrm>
            <a:off x="228135" y="985039"/>
            <a:ext cx="835927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TF-IDF</a:t>
            </a:r>
            <a:r>
              <a:rPr lang="zh-CN" altLang="en-US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词频</a:t>
            </a:r>
            <a:r>
              <a:rPr lang="en-US" altLang="zh-CN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>
                <a:ln w="0"/>
                <a:solidFill>
                  <a:srgbClr val="003B7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逆文档频率</a:t>
            </a:r>
            <a:endParaRPr lang="en-US" altLang="zh-CN" sz="2400" dirty="0">
              <a:ln w="0"/>
              <a:solidFill>
                <a:srgbClr val="003B7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10EC53-C4BF-8C4E-B406-6F1BB5FD58E9}"/>
              </a:ext>
            </a:extLst>
          </p:cNvPr>
          <p:cNvSpPr txBox="1"/>
          <p:nvPr/>
        </p:nvSpPr>
        <p:spPr>
          <a:xfrm>
            <a:off x="789651" y="1547327"/>
            <a:ext cx="389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TF</a:t>
            </a:r>
            <a:r>
              <a:rPr kumimoji="1" lang="zh-CN" altLang="en-US" dirty="0"/>
              <a:t>表征</a:t>
            </a:r>
            <a:r>
              <a:rPr kumimoji="1" lang="en-US" altLang="zh-CN" dirty="0"/>
              <a:t>ASM</a:t>
            </a:r>
            <a:r>
              <a:rPr kumimoji="1" lang="zh-CN" altLang="en-US" dirty="0"/>
              <a:t>单元在每类场景出现频率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7F119D-0922-2F45-9819-844B366C4226}"/>
              </a:ext>
            </a:extLst>
          </p:cNvPr>
          <p:cNvSpPr txBox="1"/>
          <p:nvPr/>
        </p:nvSpPr>
        <p:spPr>
          <a:xfrm>
            <a:off x="789650" y="2900986"/>
            <a:ext cx="1003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IDF</a:t>
            </a:r>
            <a:r>
              <a:rPr kumimoji="1" lang="zh-CN" altLang="en-US" dirty="0"/>
              <a:t>表征</a:t>
            </a:r>
            <a:r>
              <a:rPr kumimoji="1" lang="en-US" altLang="zh-CN" dirty="0"/>
              <a:t>ASM</a:t>
            </a:r>
            <a:r>
              <a:rPr kumimoji="1" lang="zh-CN" altLang="en-US" dirty="0"/>
              <a:t>单元在所有类别场景出现频率，</a:t>
            </a:r>
            <a:r>
              <a:rPr kumimoji="1" lang="en-US" altLang="zh-CN" dirty="0"/>
              <a:t>IDF</a:t>
            </a:r>
            <a:r>
              <a:rPr kumimoji="1" lang="zh-CN" altLang="en-US" dirty="0"/>
              <a:t>值越高说明</a:t>
            </a:r>
            <a:r>
              <a:rPr kumimoji="1" lang="en-US" altLang="zh-CN" dirty="0"/>
              <a:t>ASM</a:t>
            </a:r>
            <a:r>
              <a:rPr kumimoji="1" lang="zh-CN" altLang="en-US" dirty="0"/>
              <a:t>单元出现频率越低，区分性较高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08DEE39-0238-A542-8BFF-BF66BB0670F7}"/>
                  </a:ext>
                </a:extLst>
              </p:cNvPr>
              <p:cNvSpPr txBox="1"/>
              <p:nvPr/>
            </p:nvSpPr>
            <p:spPr>
              <a:xfrm>
                <a:off x="2947403" y="2198375"/>
                <a:ext cx="7235047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表示第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kumimoji="1"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</a:t>
                </a:r>
                <a:r>
                  <a:rPr kumimoji="1"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ASM</a:t>
                </a:r>
                <a:r>
                  <a:rPr kumimoji="1"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单元在第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kumimoji="1"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个场景中出现的次数</a:t>
                </a:r>
                <a:r>
                  <a:rPr kumimoji="1"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kumimoji="1" lang="en-US" altLang="zh-CN" sz="16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kumimoji="1"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kumimoji="1"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ASM</a:t>
                </a:r>
                <a:r>
                  <a:rPr kumimoji="1"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单元的总数</a:t>
                </a: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08DEE39-0238-A542-8BFF-BF66BB067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403" y="2198375"/>
                <a:ext cx="7235047" cy="358368"/>
              </a:xfrm>
              <a:prstGeom prst="rect">
                <a:avLst/>
              </a:prstGeom>
              <a:blipFill>
                <a:blip r:embed="rId7"/>
                <a:stretch>
                  <a:fillRect l="-350" t="-3448"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1164A28-B662-AB40-9189-A2C6839E45D8}"/>
                  </a:ext>
                </a:extLst>
              </p:cNvPr>
              <p:cNvSpPr txBox="1"/>
              <p:nvPr/>
            </p:nvSpPr>
            <p:spPr>
              <a:xfrm>
                <a:off x="3322837" y="3633526"/>
                <a:ext cx="63400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kumimoji="1"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表示总场景数</a:t>
                </a:r>
                <a:r>
                  <a:rPr kumimoji="1"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kumimoji="1" lang="en-US" altLang="zh-CN" sz="16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d>
                      <m:d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kumimoji="1"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表示包含第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kumimoji="1"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</a:t>
                </a:r>
                <a:r>
                  <a:rPr kumimoji="1"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ASM</a:t>
                </a:r>
                <a:r>
                  <a:rPr kumimoji="1"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单元的场景数目</a:t>
                </a: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1164A28-B662-AB40-9189-A2C6839E4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837" y="3633526"/>
                <a:ext cx="6340019" cy="338554"/>
              </a:xfrm>
              <a:prstGeom prst="rect">
                <a:avLst/>
              </a:prstGeom>
              <a:blipFill>
                <a:blip r:embed="rId8"/>
                <a:stretch>
                  <a:fillRect l="-400" t="-3571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08B479FC-A79E-1743-9867-BE7F8E6AB051}"/>
              </a:ext>
            </a:extLst>
          </p:cNvPr>
          <p:cNvSpPr txBox="1"/>
          <p:nvPr/>
        </p:nvSpPr>
        <p:spPr>
          <a:xfrm>
            <a:off x="789651" y="4141331"/>
            <a:ext cx="278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表征向量每个元素公式：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77598D8-BDF6-0142-BF6F-6AD828C44C30}"/>
              </a:ext>
            </a:extLst>
          </p:cNvPr>
          <p:cNvSpPr txBox="1"/>
          <p:nvPr/>
        </p:nvSpPr>
        <p:spPr>
          <a:xfrm>
            <a:off x="789651" y="5125658"/>
            <a:ext cx="867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表征向量：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0F992C-0A60-8641-AF41-E8302C783BE6}"/>
                  </a:ext>
                </a:extLst>
              </p:cNvPr>
              <p:cNvSpPr txBox="1"/>
              <p:nvPr/>
            </p:nvSpPr>
            <p:spPr>
              <a:xfrm>
                <a:off x="4355855" y="5668664"/>
                <a:ext cx="67565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kumimoji="1"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表示所有场景类别向量集合</a:t>
                </a:r>
                <a:r>
                  <a:rPr kumimoji="1"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</m:oMath>
                </a14:m>
                <a:r>
                  <a:rPr kumimoji="1" lang="zh-CN" alt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表示总场景数</a:t>
                </a:r>
                <a:r>
                  <a:rPr kumimoji="1" lang="en-US" altLang="zh-C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kumimoji="1" lang="en-US" altLang="zh-CN" sz="16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𝑵</m:t>
                    </m:r>
                  </m:oMath>
                </a14:m>
                <a:r>
                  <a:rPr kumimoji="1" lang="zh-CN" alt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表示特征维数</a:t>
                </a:r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0F992C-0A60-8641-AF41-E8302C783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855" y="5668664"/>
                <a:ext cx="6756501" cy="338554"/>
              </a:xfrm>
              <a:prstGeom prst="rect">
                <a:avLst/>
              </a:prstGeom>
              <a:blipFill>
                <a:blip r:embed="rId9"/>
                <a:stretch>
                  <a:fillRect l="-375" t="-3571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04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21732</TotalTime>
  <Words>678</Words>
  <Application>Microsoft Macintosh PowerPoint</Application>
  <PresentationFormat>宽屏</PresentationFormat>
  <Paragraphs>111</Paragraphs>
  <Slides>16</Slides>
  <Notes>0</Notes>
  <HiddenSlides>1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等线</vt:lpstr>
      <vt:lpstr>等线 Light</vt:lpstr>
      <vt:lpstr>宋体</vt:lpstr>
      <vt:lpstr>宋体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 JF</dc:creator>
  <cp:lastModifiedBy>Microsoft Office User</cp:lastModifiedBy>
  <cp:revision>256</cp:revision>
  <dcterms:created xsi:type="dcterms:W3CDTF">2019-12-12T15:21:21Z</dcterms:created>
  <dcterms:modified xsi:type="dcterms:W3CDTF">2020-11-15T02:29:01Z</dcterms:modified>
</cp:coreProperties>
</file>